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11/13/2018</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11/13/2018</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11/13/2018</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1"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Neural Networks</a:t>
            </a:r>
            <a:endParaRPr lang="ar-IQ" dirty="0"/>
          </a:p>
        </p:txBody>
      </p:sp>
      <p:sp>
        <p:nvSpPr>
          <p:cNvPr id="3" name="Subtitle 2"/>
          <p:cNvSpPr>
            <a:spLocks noGrp="1"/>
          </p:cNvSpPr>
          <p:nvPr>
            <p:ph type="subTitle" idx="1"/>
          </p:nvPr>
        </p:nvSpPr>
        <p:spPr/>
        <p:txBody>
          <a:bodyPr/>
          <a:lstStyle/>
          <a:p>
            <a:pPr algn="ctr"/>
            <a:r>
              <a:rPr lang="en-US" sz="4000" b="1" dirty="0"/>
              <a:t>Theory of Neural Networks (NN)</a:t>
            </a:r>
            <a:endParaRPr lang="en-US" sz="4000" dirty="0"/>
          </a:p>
          <a:p>
            <a:endParaRPr lang="ar-IQ" dirty="0"/>
          </a:p>
        </p:txBody>
      </p:sp>
    </p:spTree>
    <p:extLst>
      <p:ext uri="{BB962C8B-B14F-4D97-AF65-F5344CB8AC3E}">
        <p14:creationId xmlns:p14="http://schemas.microsoft.com/office/powerpoint/2010/main" val="2953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1230413"/>
          </a:xfrm>
        </p:spPr>
        <p:txBody>
          <a:bodyPr>
            <a:normAutofit fontScale="90000"/>
          </a:bodyPr>
          <a:lstStyle/>
          <a:p>
            <a:r>
              <a:rPr lang="en-US" b="1" dirty="0"/>
              <a:t>Theory of Neural Networks (NN)</a:t>
            </a:r>
            <a:r>
              <a:rPr lang="en-US" dirty="0"/>
              <a:t/>
            </a:r>
            <a:br>
              <a:rPr lang="en-US" dirty="0"/>
            </a:br>
            <a:endParaRPr lang="ar-IQ" dirty="0"/>
          </a:p>
        </p:txBody>
      </p:sp>
      <p:sp>
        <p:nvSpPr>
          <p:cNvPr id="3" name="Content Placeholder 2"/>
          <p:cNvSpPr>
            <a:spLocks noGrp="1"/>
          </p:cNvSpPr>
          <p:nvPr>
            <p:ph idx="1"/>
          </p:nvPr>
        </p:nvSpPr>
        <p:spPr/>
        <p:txBody>
          <a:bodyPr/>
          <a:lstStyle/>
          <a:p>
            <a:pPr algn="l" rtl="0"/>
            <a:r>
              <a:rPr lang="en-US" sz="2800" dirty="0" smtClean="0"/>
              <a:t>Human </a:t>
            </a:r>
            <a:r>
              <a:rPr lang="en-US" sz="2800" dirty="0"/>
              <a:t>brain is the most complicated computing device known to a human being. The capability of thinking, remembering, and problem solving of the brain has inspired many scientists to model its operations. Neural network is an attempt to model the functionality of the brain in a simplified manner. These models attempt to achieve "good" performance via dense interconnections of simple computational elements. The term (ANN) and the connection of its models are typically used to distinguish them from biological network of neurons of living organism which can be represented systematically as shown in figure below: -</a:t>
            </a:r>
          </a:p>
          <a:p>
            <a:pPr algn="l" rtl="0"/>
            <a:endParaRPr lang="ar-IQ" dirty="0"/>
          </a:p>
        </p:txBody>
      </p:sp>
    </p:spTree>
    <p:extLst>
      <p:ext uri="{BB962C8B-B14F-4D97-AF65-F5344CB8AC3E}">
        <p14:creationId xmlns:p14="http://schemas.microsoft.com/office/powerpoint/2010/main" val="2575057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a:xfrm>
            <a:off x="667512" y="5053914"/>
            <a:ext cx="11367969" cy="798882"/>
          </a:xfrm>
        </p:spPr>
        <p:txBody>
          <a:bodyPr/>
          <a:lstStyle/>
          <a:p>
            <a:pPr algn="ctr"/>
            <a:r>
              <a:rPr lang="en-US" dirty="0"/>
              <a:t>Biological Neural </a:t>
            </a:r>
            <a:r>
              <a:rPr lang="en-US" dirty="0" smtClean="0"/>
              <a:t>Network               Artificial </a:t>
            </a:r>
            <a:r>
              <a:rPr lang="en-US" dirty="0"/>
              <a:t>Neural Network</a:t>
            </a:r>
          </a:p>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778475" y="358345"/>
            <a:ext cx="5103341" cy="4584357"/>
          </a:xfrm>
          <a:prstGeom prst="rect">
            <a:avLst/>
          </a:prstGeom>
          <a:no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6056787" y="939115"/>
            <a:ext cx="5818056" cy="3917090"/>
          </a:xfrm>
          <a:prstGeom prst="rect">
            <a:avLst/>
          </a:prstGeom>
          <a:noFill/>
          <a:ln>
            <a:noFill/>
          </a:ln>
        </p:spPr>
      </p:pic>
    </p:spTree>
    <p:extLst>
      <p:ext uri="{BB962C8B-B14F-4D97-AF65-F5344CB8AC3E}">
        <p14:creationId xmlns:p14="http://schemas.microsoft.com/office/powerpoint/2010/main" val="1788417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504" y="135924"/>
            <a:ext cx="10780776" cy="4572000"/>
          </a:xfrm>
        </p:spPr>
        <p:txBody>
          <a:bodyPr>
            <a:normAutofit fontScale="90000"/>
          </a:bodyPr>
          <a:lstStyle/>
          <a:p>
            <a:pPr rtl="0"/>
            <a:r>
              <a:rPr lang="en-US" sz="3600" dirty="0" smtClean="0">
                <a:solidFill>
                  <a:srgbClr val="002060"/>
                </a:solidFill>
              </a:rPr>
              <a:t/>
            </a:r>
            <a:br>
              <a:rPr lang="en-US" sz="3600" dirty="0" smtClean="0">
                <a:solidFill>
                  <a:srgbClr val="002060"/>
                </a:solidFill>
              </a:rPr>
            </a:br>
            <a:r>
              <a:rPr lang="en-US" sz="3600" dirty="0">
                <a:solidFill>
                  <a:srgbClr val="002060"/>
                </a:solidFill>
              </a:rPr>
              <a:t/>
            </a:r>
            <a:br>
              <a:rPr lang="en-US" sz="3600" dirty="0">
                <a:solidFill>
                  <a:srgbClr val="002060"/>
                </a:solidFill>
              </a:rPr>
            </a:br>
            <a:r>
              <a:rPr lang="en-US" sz="3600" dirty="0" smtClean="0">
                <a:solidFill>
                  <a:srgbClr val="002060"/>
                </a:solidFill>
              </a:rPr>
              <a:t/>
            </a:r>
            <a:br>
              <a:rPr lang="en-US" sz="3600" dirty="0" smtClean="0">
                <a:solidFill>
                  <a:srgbClr val="002060"/>
                </a:solidFill>
              </a:rPr>
            </a:br>
            <a:r>
              <a:rPr lang="en-US" sz="3600" dirty="0">
                <a:solidFill>
                  <a:srgbClr val="002060"/>
                </a:solidFill>
              </a:rPr>
              <a:t/>
            </a:r>
            <a:br>
              <a:rPr lang="en-US" sz="3600" dirty="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Nucleus </a:t>
            </a:r>
            <a:r>
              <a:rPr lang="en-US" sz="3600" dirty="0">
                <a:solidFill>
                  <a:srgbClr val="002060"/>
                </a:solidFill>
              </a:rPr>
              <a:t>is a simple processing unit which receives and combines signals from many other neurons through input paths called dendrites if the combined signal is strong enough, it activates the firing of neuron which produces an o/p signal. The path of the o/p signal is called the axon, synapse is the junction between the (axon) of the neuron and the dendrites of the other neurons. The transmission across this junction is chemical in nature and the amount of signal transferred depends on the synaptic strength of the junction. This synoptic strength is modified when the brain is learning</a:t>
            </a:r>
            <a:r>
              <a:rPr lang="en-US" sz="2000" dirty="0"/>
              <a:t>. </a:t>
            </a:r>
            <a:br>
              <a:rPr lang="en-US" sz="2000" dirty="0"/>
            </a:br>
            <a:r>
              <a:rPr lang="en-US" sz="2000" dirty="0"/>
              <a:t>                       </a:t>
            </a:r>
            <a:r>
              <a:rPr lang="en-US" dirty="0"/>
              <a:t/>
            </a:r>
            <a:br>
              <a:rPr lang="en-US" dirty="0"/>
            </a:br>
            <a:endParaRPr lang="ar-IQ" sz="2400" dirty="0"/>
          </a:p>
        </p:txBody>
      </p:sp>
      <p:sp>
        <p:nvSpPr>
          <p:cNvPr id="3" name="Text Placeholder 2"/>
          <p:cNvSpPr>
            <a:spLocks noGrp="1"/>
          </p:cNvSpPr>
          <p:nvPr>
            <p:ph type="body" idx="1"/>
          </p:nvPr>
        </p:nvSpPr>
        <p:spPr>
          <a:xfrm>
            <a:off x="667511" y="4880919"/>
            <a:ext cx="10194077" cy="969210"/>
          </a:xfrm>
        </p:spPr>
        <p:txBody>
          <a:bodyPr>
            <a:normAutofit/>
          </a:bodyPr>
          <a:lstStyle/>
          <a:p>
            <a:pPr rtl="0"/>
            <a:r>
              <a:rPr lang="en-US" dirty="0" smtClean="0"/>
              <a:t>Weights </a:t>
            </a:r>
            <a:r>
              <a:rPr lang="en-US" dirty="0"/>
              <a:t>(ANN) </a:t>
            </a:r>
            <a:r>
              <a:rPr lang="en-US" dirty="0">
                <a:sym typeface="Symbol" panose="05050102010706020507" pitchFamily="18" charset="2"/>
              </a:rPr>
              <a:t></a:t>
            </a:r>
            <a:r>
              <a:rPr lang="en-US" dirty="0"/>
              <a:t> synaptic strength (biological Networks)</a:t>
            </a:r>
          </a:p>
          <a:p>
            <a:endParaRPr lang="ar-IQ" dirty="0"/>
          </a:p>
        </p:txBody>
      </p:sp>
    </p:spTree>
    <p:extLst>
      <p:ext uri="{BB962C8B-B14F-4D97-AF65-F5344CB8AC3E}">
        <p14:creationId xmlns:p14="http://schemas.microsoft.com/office/powerpoint/2010/main" val="2528294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852616"/>
            <a:ext cx="10772775" cy="778476"/>
          </a:xfrm>
        </p:spPr>
        <p:txBody>
          <a:bodyPr>
            <a:normAutofit fontScale="90000"/>
          </a:bodyPr>
          <a:lstStyle/>
          <a:p>
            <a:r>
              <a:rPr lang="en-US" b="1" dirty="0"/>
              <a:t>Artificial Neural Networks (ANN)</a:t>
            </a:r>
            <a:r>
              <a:rPr lang="en-US" dirty="0"/>
              <a:t/>
            </a:r>
            <a:br>
              <a:rPr lang="en-US" dirty="0"/>
            </a:br>
            <a:endParaRPr lang="ar-IQ" dirty="0"/>
          </a:p>
        </p:txBody>
      </p:sp>
      <p:sp>
        <p:nvSpPr>
          <p:cNvPr id="3" name="Content Placeholder 2"/>
          <p:cNvSpPr>
            <a:spLocks noGrp="1"/>
          </p:cNvSpPr>
          <p:nvPr>
            <p:ph idx="1"/>
          </p:nvPr>
        </p:nvSpPr>
        <p:spPr>
          <a:xfrm>
            <a:off x="676656" y="1482811"/>
            <a:ext cx="10753725" cy="4868561"/>
          </a:xfrm>
        </p:spPr>
        <p:txBody>
          <a:bodyPr>
            <a:normAutofit/>
          </a:bodyPr>
          <a:lstStyle/>
          <a:p>
            <a:pPr algn="l" rtl="0"/>
            <a:r>
              <a:rPr lang="en-US" sz="2800" dirty="0" smtClean="0"/>
              <a:t>An </a:t>
            </a:r>
            <a:r>
              <a:rPr lang="en-US" sz="2800" dirty="0"/>
              <a:t>artificial neural network is an information processing system that has certain performance characters in common with biological neural networks. Artificial neural networks have been developed as generalizations of mathematical models of human cognition or neural biology, based on the assumptions that: -</a:t>
            </a:r>
          </a:p>
          <a:p>
            <a:pPr algn="l" rtl="0"/>
            <a:r>
              <a:rPr lang="en-US" sz="2800" dirty="0"/>
              <a:t>1-Information processing occurs at many simple elements called neurons. </a:t>
            </a:r>
          </a:p>
          <a:p>
            <a:pPr algn="l" rtl="0"/>
            <a:r>
              <a:rPr lang="en-US" sz="2800" dirty="0"/>
              <a:t> 2-Signals are passed between neurons over connection links.</a:t>
            </a:r>
          </a:p>
          <a:p>
            <a:pPr algn="l" rtl="0"/>
            <a:r>
              <a:rPr lang="en-US" sz="2800" dirty="0"/>
              <a:t> 3-Each connection link has an associated weight which, in a typical neural net, multiplies the signal transmitted.</a:t>
            </a:r>
          </a:p>
          <a:p>
            <a:pPr algn="l" rtl="0"/>
            <a:r>
              <a:rPr lang="en-US" sz="2800" dirty="0"/>
              <a:t> 4-Each neuron applies an action function (usually nonlinear) to its net input (sum of weighted input signals) to determine its output signal.</a:t>
            </a:r>
          </a:p>
          <a:p>
            <a:endParaRPr lang="ar-IQ" dirty="0"/>
          </a:p>
        </p:txBody>
      </p:sp>
    </p:spTree>
    <p:extLst>
      <p:ext uri="{BB962C8B-B14F-4D97-AF65-F5344CB8AC3E}">
        <p14:creationId xmlns:p14="http://schemas.microsoft.com/office/powerpoint/2010/main" val="84420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3319" y="617838"/>
            <a:ext cx="8946292" cy="3535776"/>
          </a:xfrm>
          <a:prstGeom prst="rect">
            <a:avLst/>
          </a:prstGeom>
        </p:spPr>
        <p:txBody>
          <a:bodyPr wrap="square">
            <a:spAutoFit/>
          </a:bodyPr>
          <a:lstStyle/>
          <a:p>
            <a:pPr algn="just">
              <a:lnSpc>
                <a:spcPct val="107000"/>
              </a:lnSpc>
              <a:spcAft>
                <a:spcPts val="800"/>
              </a:spcAft>
              <a:tabLst>
                <a:tab pos="2075180" algn="l"/>
              </a:tabLst>
            </a:pPr>
            <a:r>
              <a:rPr lang="en-US" sz="3200" dirty="0">
                <a:latin typeface="Times New Roman" panose="02020603050405020304" pitchFamily="18" charset="0"/>
                <a:ea typeface="Calibri" panose="020F0502020204030204" pitchFamily="34" charset="0"/>
                <a:cs typeface="Arial" panose="020B0604020202020204" pitchFamily="34" charset="0"/>
              </a:rPr>
              <a:t>A Neural network is characterized by:</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075180" algn="l"/>
              </a:tabLst>
            </a:pPr>
            <a:r>
              <a:rPr lang="en-US" sz="3200" dirty="0">
                <a:latin typeface="Times New Roman" panose="02020603050405020304" pitchFamily="18" charset="0"/>
                <a:ea typeface="Calibri" panose="020F0502020204030204" pitchFamily="34" charset="0"/>
                <a:cs typeface="Arial" panose="020B0604020202020204" pitchFamily="34" charset="0"/>
              </a:rPr>
              <a:t>        1-Architecture: - its pattern of connections between the neurons.</a:t>
            </a:r>
            <a:endParaRPr lang="en-US" sz="32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075180" algn="l"/>
              </a:tabLst>
            </a:pPr>
            <a:r>
              <a:rPr lang="en-US" sz="3200" dirty="0">
                <a:latin typeface="Times New Roman" panose="02020603050405020304" pitchFamily="18" charset="0"/>
                <a:ea typeface="Calibri" panose="020F0502020204030204" pitchFamily="34" charset="0"/>
                <a:cs typeface="Arial" panose="020B0604020202020204" pitchFamily="34" charset="0"/>
              </a:rPr>
              <a:t> 2-Training Learning Algorithm: - its method of determining the weights on the   connections. </a:t>
            </a:r>
            <a:endParaRPr lang="en-US" sz="32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075180" algn="l"/>
              </a:tabLst>
            </a:pPr>
            <a:r>
              <a:rPr lang="en-US" sz="3200" dirty="0">
                <a:latin typeface="Times New Roman" panose="02020603050405020304" pitchFamily="18" charset="0"/>
                <a:ea typeface="Calibri" panose="020F0502020204030204" pitchFamily="34" charset="0"/>
                <a:cs typeface="Arial" panose="020B0604020202020204" pitchFamily="34" charset="0"/>
              </a:rPr>
              <a:t>3- Activation function.</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73935475"/>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12</TotalTime>
  <Words>300</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Symbol</vt:lpstr>
      <vt:lpstr>Times New Roman</vt:lpstr>
      <vt:lpstr>Metropolitan</vt:lpstr>
      <vt:lpstr>Neural Networks</vt:lpstr>
      <vt:lpstr>Theory of Neural Networks (NN) </vt:lpstr>
      <vt:lpstr>PowerPoint Presentation</vt:lpstr>
      <vt:lpstr>     Nucleus is a simple processing unit which receives and combines signals from many other neurons through input paths called dendrites if the combined signal is strong enough, it activates the firing of neuron which produces an o/p signal. The path of the o/p signal is called the axon, synapse is the junction between the (axon) of the neuron and the dendrites of the other neurons. The transmission across this junction is chemical in nature and the amount of signal transferred depends on the synaptic strength of the junction. This synoptic strength is modified when the brain is learning.                          </vt:lpstr>
      <vt:lpstr>Artificial Neural Networks (ANN) </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Neural Networks</dc:title>
  <dc:creator>lenovo</dc:creator>
  <cp:lastModifiedBy>lenovo</cp:lastModifiedBy>
  <cp:revision>2</cp:revision>
  <dcterms:created xsi:type="dcterms:W3CDTF">2018-11-13T05:29:08Z</dcterms:created>
  <dcterms:modified xsi:type="dcterms:W3CDTF">2018-11-13T05:41:32Z</dcterms:modified>
</cp:coreProperties>
</file>